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4"/>
  </p:sldMasterIdLst>
  <p:notesMasterIdLst>
    <p:notesMasterId r:id="rId15"/>
  </p:notesMasterIdLst>
  <p:handoutMasterIdLst>
    <p:handoutMasterId r:id="rId16"/>
  </p:handoutMasterIdLst>
  <p:sldIdLst>
    <p:sldId id="436" r:id="rId5"/>
    <p:sldId id="450" r:id="rId6"/>
    <p:sldId id="440" r:id="rId7"/>
    <p:sldId id="449" r:id="rId8"/>
    <p:sldId id="452" r:id="rId9"/>
    <p:sldId id="451" r:id="rId10"/>
    <p:sldId id="453" r:id="rId11"/>
    <p:sldId id="454" r:id="rId12"/>
    <p:sldId id="444" r:id="rId13"/>
    <p:sldId id="435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187"/>
    <a:srgbClr val="0C4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5394" autoAdjust="0"/>
  </p:normalViewPr>
  <p:slideViewPr>
    <p:cSldViewPr snapToGrid="0">
      <p:cViewPr varScale="1">
        <p:scale>
          <a:sx n="105" d="100"/>
          <a:sy n="105" d="100"/>
        </p:scale>
        <p:origin x="834" y="150"/>
      </p:cViewPr>
      <p:guideLst/>
    </p:cSldViewPr>
  </p:slideViewPr>
  <p:outlineViewPr>
    <p:cViewPr>
      <p:scale>
        <a:sx n="33" d="100"/>
        <a:sy n="33" d="100"/>
      </p:scale>
      <p:origin x="0" y="-171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717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4D2272-D660-A337-AEF3-BE066BD545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FE5A70-71C2-F335-270C-B94537340C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DC5A369-CA0E-4FC6-90EE-5FA969A08EF8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1E1B03-0F86-16E7-11BE-81F9F4CD66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524B8-3914-99B2-2620-0F2A88D335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9210F9-8331-407C-A034-F95DCB303E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005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34AB06A-EEDC-421C-B5A0-5E9E5241A8E5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2BF9438-3EEF-4192-9815-F6F44770A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047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974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77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311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649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818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90609-3F8E-C11C-49F9-A65299384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FC5F48-C201-975F-32C4-A326B2A913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35E8E7-95D7-625E-503F-BE0C41B685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B0681-8227-C8E8-D550-C202D2AD53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453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1BE0E-2818-5AD5-D728-62E7527F6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CA59E-77F1-5BBF-7565-B1FF8446F3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85A115-4C8D-F14D-CA58-C3862D497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4F421C-102C-74CF-04B0-43DB40480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816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412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469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29217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8677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212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37442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17945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66668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8262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51465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64216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31386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27381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5040DA2-B75D-1B49-51F9-967501F7F6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4876" y="887638"/>
            <a:ext cx="10202248" cy="5094496"/>
          </a:xfrm>
        </p:spPr>
        <p:txBody>
          <a:bodyPr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93BDAB-CB06-403B-00FD-9D1C2812A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0939" y="2990938"/>
            <a:ext cx="6855801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FB1FDB-9C8A-890A-5051-8D49E105F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104"/>
            <a:ext cx="12192000" cy="8739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21">
            <a:extLst>
              <a:ext uri="{FF2B5EF4-FFF2-40B4-BE49-F238E27FC236}">
                <a16:creationId xmlns:a16="http://schemas.microsoft.com/office/drawing/2014/main" id="{46056E81-9CB5-42E9-6689-B711F575C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981493" y="0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 22">
            <a:extLst>
              <a:ext uri="{FF2B5EF4-FFF2-40B4-BE49-F238E27FC236}">
                <a16:creationId xmlns:a16="http://schemas.microsoft.com/office/drawing/2014/main" id="{3D075254-6FC4-6738-BBBE-1BACB99E4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8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903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b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BA2562-20F9-9DC8-81EB-6ED26B24D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099"/>
            <a:ext cx="12192000" cy="873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 25">
            <a:extLst>
              <a:ext uri="{FF2B5EF4-FFF2-40B4-BE49-F238E27FC236}">
                <a16:creationId xmlns:a16="http://schemas.microsoft.com/office/drawing/2014/main" id="{369E878B-C75C-98DC-B694-2C40507C4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91644" y="3657675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27">
            <a:extLst>
              <a:ext uri="{FF2B5EF4-FFF2-40B4-BE49-F238E27FC236}">
                <a16:creationId xmlns:a16="http://schemas.microsoft.com/office/drawing/2014/main" id="{DC03A063-67E0-718E-206C-6C807C20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5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 30">
            <a:extLst>
              <a:ext uri="{FF2B5EF4-FFF2-40B4-BE49-F238E27FC236}">
                <a16:creationId xmlns:a16="http://schemas.microsoft.com/office/drawing/2014/main" id="{6D86FEEF-2721-A616-B636-7C6F8B1B5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rot="16200000" flipH="1" flipV="1">
            <a:off x="-433923" y="5546250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4AC20A76-77DC-62F7-C0E5-66C03853B3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1478396"/>
            <a:ext cx="3710355" cy="3445297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F99A149-DEF4-9E0F-D0DE-E859DB6CA53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60465" y="1477963"/>
            <a:ext cx="5536135" cy="34464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730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10C35C-5361-BD30-EB79-01BD72158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2038" y="2992045"/>
            <a:ext cx="6858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26">
            <a:extLst>
              <a:ext uri="{FF2B5EF4-FFF2-40B4-BE49-F238E27FC236}">
                <a16:creationId xmlns:a16="http://schemas.microsoft.com/office/drawing/2014/main" id="{948A7171-32A3-1CAC-DDFD-7C44DDAF0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1" y="0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 47">
            <a:extLst>
              <a:ext uri="{FF2B5EF4-FFF2-40B4-BE49-F238E27FC236}">
                <a16:creationId xmlns:a16="http://schemas.microsoft.com/office/drawing/2014/main" id="{06FD5EAC-FAC4-CDB4-6AB8-809E940F0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91644" y="3657688"/>
            <a:ext cx="3200357" cy="3200320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A13352-25BC-FD28-A34C-DD204D5BF1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1748" y="246183"/>
            <a:ext cx="9525000" cy="1919521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34108AC-4ED2-99E6-0212-0AC0802C553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1600" y="2274033"/>
            <a:ext cx="9525000" cy="33178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569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3FFEEC7-A0A7-27CB-3F2D-796281DCDC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5983104"/>
            <a:ext cx="12192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id="{2DCCFF86-2471-421E-E5FF-E38943252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21">
            <a:extLst>
              <a:ext uri="{FF2B5EF4-FFF2-40B4-BE49-F238E27FC236}">
                <a16:creationId xmlns:a16="http://schemas.microsoft.com/office/drawing/2014/main" id="{8300B484-623C-071D-E849-138F76141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rot="16200000" flipH="1" flipV="1">
            <a:off x="-433923" y="5546255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99A6249F-0E28-0ABF-FE63-7ECC0E106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805" y="344399"/>
            <a:ext cx="9599008" cy="1729547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CC29225-33B5-6D19-F0BA-DE3F864F640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0867" y="2274034"/>
            <a:ext cx="4643438" cy="329863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Content Placeholder 20">
            <a:extLst>
              <a:ext uri="{FF2B5EF4-FFF2-40B4-BE49-F238E27FC236}">
                <a16:creationId xmlns:a16="http://schemas.microsoft.com/office/drawing/2014/main" id="{FB67020D-DF60-17C1-8DEC-EDECF653540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318375" y="2274034"/>
            <a:ext cx="4643438" cy="329863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5812651-A64E-FA0C-7D84-B20BA7C67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102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8">
            <a:extLst>
              <a:ext uri="{FF2B5EF4-FFF2-40B4-BE49-F238E27FC236}">
                <a16:creationId xmlns:a16="http://schemas.microsoft.com/office/drawing/2014/main" id="{D8A19A74-FE0D-4975-5657-5362CEB4D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6117263" y="5090690"/>
            <a:ext cx="1807536" cy="1777059"/>
          </a:xfrm>
          <a:custGeom>
            <a:avLst/>
            <a:gdLst>
              <a:gd name="connsiteX0" fmla="*/ 0 w 2353172"/>
              <a:gd name="connsiteY0" fmla="*/ 0 h 2431959"/>
              <a:gd name="connsiteX1" fmla="*/ 2353172 w 2353172"/>
              <a:gd name="connsiteY1" fmla="*/ 0 h 2431959"/>
              <a:gd name="connsiteX2" fmla="*/ 2353172 w 2353172"/>
              <a:gd name="connsiteY2" fmla="*/ 2431959 h 2431959"/>
              <a:gd name="connsiteX3" fmla="*/ 2352312 w 2353172"/>
              <a:gd name="connsiteY3" fmla="*/ 2431959 h 2431959"/>
              <a:gd name="connsiteX4" fmla="*/ 2340504 w 2353172"/>
              <a:gd name="connsiteY4" fmla="*/ 2198113 h 2431959"/>
              <a:gd name="connsiteX5" fmla="*/ 134816 w 2353172"/>
              <a:gd name="connsiteY5" fmla="*/ 6383 h 243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3172" h="2431959">
                <a:moveTo>
                  <a:pt x="0" y="0"/>
                </a:moveTo>
                <a:lnTo>
                  <a:pt x="2353172" y="0"/>
                </a:lnTo>
                <a:lnTo>
                  <a:pt x="2353172" y="2431959"/>
                </a:lnTo>
                <a:lnTo>
                  <a:pt x="2352312" y="2431959"/>
                </a:lnTo>
                <a:lnTo>
                  <a:pt x="2340504" y="2198113"/>
                </a:lnTo>
                <a:cubicBezTo>
                  <a:pt x="2222700" y="1038123"/>
                  <a:pt x="1296917" y="116993"/>
                  <a:pt x="134816" y="638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E8CCA9-A930-4217-FC4B-419AD08ED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6913" y="2996911"/>
            <a:ext cx="6867747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25">
            <a:extLst>
              <a:ext uri="{FF2B5EF4-FFF2-40B4-BE49-F238E27FC236}">
                <a16:creationId xmlns:a16="http://schemas.microsoft.com/office/drawing/2014/main" id="{A5202170-963D-8D6D-EF61-11B291827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8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6A71B5EB-558B-B072-1FF1-CDA55B10CC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1757" y="328860"/>
            <a:ext cx="6136643" cy="177706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20">
            <a:extLst>
              <a:ext uri="{FF2B5EF4-FFF2-40B4-BE49-F238E27FC236}">
                <a16:creationId xmlns:a16="http://schemas.microsoft.com/office/drawing/2014/main" id="{B84F4814-519C-86D2-1886-90E0A98968D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371204" y="2282999"/>
            <a:ext cx="6136643" cy="3685507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5A36A3E-F1BF-A2FC-E9BF-616718E65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4800" y="0"/>
            <a:ext cx="4267200" cy="6858000"/>
          </a:xfrm>
          <a:solidFill>
            <a:schemeClr val="accent2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769D9C9-E3F7-6719-75F2-AA70DF83E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702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181407F-D7F6-56CB-135C-01868BC19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7" y="1088211"/>
            <a:ext cx="4602483" cy="4896019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517585-E867-BB06-B195-272DA0F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8"/>
            <a:ext cx="12192000" cy="8739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2D9EBD-88FB-A2C3-7EC2-46DD7B532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990939" y="2990938"/>
            <a:ext cx="6855801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22">
            <a:extLst>
              <a:ext uri="{FF2B5EF4-FFF2-40B4-BE49-F238E27FC236}">
                <a16:creationId xmlns:a16="http://schemas.microsoft.com/office/drawing/2014/main" id="{CB417425-9078-B6E8-97F7-BAA1536BA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-8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D7F56B38-71B8-A745-8D9C-BBEA278F3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9905999" y="4572027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5E5C644-63C0-D8A4-7EF1-1681AFB1F4D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24599" y="1088210"/>
            <a:ext cx="4373564" cy="489489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bg2"/>
                </a:solidFill>
              </a:defRPr>
            </a:lvl1pPr>
            <a:lvl2pPr marL="457200" indent="0"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bg2"/>
                </a:solidFill>
              </a:defRPr>
            </a:lvl2pPr>
            <a:lvl3pPr marL="914400" indent="0">
              <a:spcBef>
                <a:spcPts val="0"/>
              </a:spcBef>
              <a:spcAft>
                <a:spcPts val="600"/>
              </a:spcAft>
              <a:buNone/>
              <a:defRPr sz="1400" b="1">
                <a:solidFill>
                  <a:schemeClr val="bg2"/>
                </a:solidFill>
              </a:defRPr>
            </a:lvl3pPr>
            <a:lvl4pPr marL="1371600" indent="0">
              <a:spcBef>
                <a:spcPts val="0"/>
              </a:spcBef>
              <a:spcAft>
                <a:spcPts val="600"/>
              </a:spcAft>
              <a:buNone/>
              <a:defRPr sz="1200" b="1">
                <a:solidFill>
                  <a:schemeClr val="bg2"/>
                </a:solidFill>
              </a:defRPr>
            </a:lvl4pPr>
            <a:lvl5pPr marL="1828800" indent="0">
              <a:spcBef>
                <a:spcPts val="0"/>
              </a:spcBef>
              <a:spcAft>
                <a:spcPts val="600"/>
              </a:spcAft>
              <a:buNone/>
              <a:defRPr sz="12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663CA19-070F-D373-ED8C-B6F895D11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324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450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6" r:id="rId16"/>
    <p:sldLayoutId id="2147483757" r:id="rId17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emf"/><Relationship Id="rId4" Type="http://schemas.openxmlformats.org/officeDocument/2006/relationships/package" Target="../embeddings/Microsoft_Excel_Worksheet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E194971-2F2D-44B0-8AE6-FF2DCCEE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1FF9A61E-EB11-4C46-82E1-3E00A3B4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E564EB3-35F2-4EFF-87DC-642DC020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540FAC9-3505-49ED-9B06-A0F8C1485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79B3CD-E329-42F5-B136-BA1F37EC05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5464" y="484632"/>
            <a:ext cx="7453538" cy="5880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40D9AD-F97D-8DCF-97C2-FEE69475C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492453"/>
            <a:ext cx="7278624" cy="388885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6000" b="1" spc="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HARRODSBURG SQUARE</a:t>
            </a:r>
            <a:br>
              <a:rPr lang="en-US" sz="6000" b="1" spc="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sz="6000" b="1" spc="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6000" b="1" spc="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OCTOBER 13TH, 2026</a:t>
            </a:r>
            <a:br>
              <a:rPr lang="en-US" sz="6000" b="1" spc="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br>
              <a:rPr lang="en-US" sz="6000" b="1" spc="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6000" b="1" spc="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6:30 PM</a:t>
            </a:r>
            <a:br>
              <a:rPr lang="en-US" sz="4200" spc="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4200" spc="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1B042EF-3024-4C57-B282-1B30607FB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58680" y="4476657"/>
            <a:ext cx="5370974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EA0B4097-B645-43E0-A2B5-B8D688E7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484632"/>
            <a:ext cx="3584224" cy="5880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9882FA-049D-25F3-3F24-590E9D0F18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08AB70BE-1769-45B8-85A6-0C837432C7E6}" type="slidenum">
              <a:rPr lang="en-US" sz="10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rPr>
              <a:pPr algn="l">
                <a:spcAft>
                  <a:spcPts val="600"/>
                </a:spcAft>
              </a:pPr>
              <a:t>1</a:t>
            </a:fld>
            <a:endParaRPr lang="en-US" sz="10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AC84A1-E1D4-2B3F-3879-15C54A954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319" y="714571"/>
            <a:ext cx="3263325" cy="344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4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21C225-5C4D-4168-90AF-3D263D72C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797072-C03F-4CD9-3F8A-E7DE8A0E9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85724"/>
            <a:ext cx="4486275" cy="66592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9600" b="1" dirty="0">
                <a:solidFill>
                  <a:srgbClr val="FFFFFF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DC8AE-CB04-F8E0-CB87-47BC27BB602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51048" y="112976"/>
            <a:ext cx="7082456" cy="6745023"/>
          </a:xfrm>
        </p:spPr>
        <p:txBody>
          <a:bodyPr vert="horz" lIns="45720" tIns="45720" rIns="45720" bIns="45720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SIGN IN, RECEIVE BALLOT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YEAR TO DATE REPORTS AND 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OLD BUSINESS - Need Quorum to pass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NEW BUSINESS - 2027 BUDGET, STRATEGIC PLAN, ELECTION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NEXT MEETING – JANUARY 11</a:t>
            </a:r>
            <a:r>
              <a:rPr lang="en-US" sz="2800" b="1" baseline="30000" dirty="0"/>
              <a:t>TH</a:t>
            </a:r>
            <a:r>
              <a:rPr lang="en-US" sz="2800" b="1" dirty="0"/>
              <a:t>, 2027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32BDE-B75B-1910-E934-82F8772003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08AB70BE-1769-45B8-85A6-0C837432C7E6}" type="slidenum">
              <a:rPr lang="en-US" sz="10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rPr>
              <a:pPr algn="l">
                <a:spcAft>
                  <a:spcPts val="600"/>
                </a:spcAft>
              </a:pPr>
              <a:t>2</a:t>
            </a:fld>
            <a:endParaRPr lang="en-US" sz="10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434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C75469-4DB4-412B-82AD-7E1E21324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C80E877-4EF9-4E0E-A889-0A6E1CE45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A4DDF9A-0228-4E26-AE66-51FAE70AE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4A8F92D-2F33-47F7-A17D-CABF2775A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556" y="484632"/>
            <a:ext cx="4165896" cy="58856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CE056DF-0CFD-4922-B495-AF1A572F3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6772" y="4150596"/>
            <a:ext cx="6565002" cy="2219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0027CB-3C27-FC4C-AEF9-685A21EA1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3931" y="4391025"/>
            <a:ext cx="5553218" cy="173880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800" b="1" dirty="0">
                <a:solidFill>
                  <a:srgbClr val="FFFFFF"/>
                </a:solidFill>
              </a:rPr>
              <a:t>BOARD</a:t>
            </a:r>
            <a:br>
              <a:rPr lang="en-US" sz="8800" b="1" dirty="0">
                <a:solidFill>
                  <a:srgbClr val="FFFFFF"/>
                </a:solidFill>
              </a:rPr>
            </a:br>
            <a:r>
              <a:rPr lang="en-US" sz="8800" b="1" dirty="0">
                <a:solidFill>
                  <a:srgbClr val="FFFFFF"/>
                </a:solidFill>
              </a:rPr>
              <a:t>REPORT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88EC36-B92E-4F03-B3AC-C7231F21E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9" y="808853"/>
            <a:ext cx="1680781" cy="25381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0E3238-9D1D-4E29-9A62-A7BF47CAA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43937" y="808853"/>
            <a:ext cx="1680781" cy="25381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99DF3ED-145E-4691-8F7D-2B03BA2BF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9" y="3507882"/>
            <a:ext cx="1680781" cy="25381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1C2A00-3EE0-4A1C-8023-B54217BBE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43937" y="3507882"/>
            <a:ext cx="1680781" cy="25381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25569D-4B51-26CD-C967-65D3F4059D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686740" y="112976"/>
            <a:ext cx="7505260" cy="4037618"/>
          </a:xfrm>
        </p:spPr>
        <p:txBody>
          <a:bodyPr vert="horz" lIns="45720" tIns="45720" rIns="45720" bIns="45720" rtlCol="0" anchor="t">
            <a:normAutofit fontScale="25000" lnSpcReduction="20000"/>
          </a:bodyPr>
          <a:lstStyle/>
          <a:p>
            <a:pPr>
              <a:buClr>
                <a:schemeClr val="accent1"/>
              </a:buClr>
            </a:pP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1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CONTRACTS</a:t>
            </a:r>
          </a:p>
          <a:p>
            <a:pPr>
              <a:buClr>
                <a:schemeClr val="accent1"/>
              </a:buClr>
            </a:pPr>
            <a:endParaRPr lang="en-US" sz="1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1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FIRE SUPPRESSION</a:t>
            </a:r>
          </a:p>
          <a:p>
            <a:pPr>
              <a:buClr>
                <a:schemeClr val="accent1"/>
              </a:buClr>
            </a:pPr>
            <a:endParaRPr lang="en-US" sz="1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1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HMC AND WATER LEAK</a:t>
            </a:r>
          </a:p>
          <a:p>
            <a:pPr>
              <a:buClr>
                <a:schemeClr val="accent1"/>
              </a:buClr>
            </a:pPr>
            <a:endParaRPr lang="en-US" sz="1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1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SECURITY, CAMERAS, AND DUMPSTERS</a:t>
            </a:r>
          </a:p>
          <a:p>
            <a:pPr>
              <a:buClr>
                <a:schemeClr val="accent1"/>
              </a:buClr>
            </a:pPr>
            <a:endParaRPr lang="en-US" sz="1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1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MAINTENANCE STUDY  </a:t>
            </a:r>
          </a:p>
          <a:p>
            <a:pPr>
              <a:buClr>
                <a:schemeClr val="accent1"/>
              </a:buClr>
            </a:pP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</a:p>
          <a:p>
            <a:pPr>
              <a:buClr>
                <a:schemeClr val="accent1"/>
              </a:buClr>
            </a:pPr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buClr>
                <a:schemeClr val="accent1"/>
              </a:buClr>
            </a:pPr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</a:p>
          <a:p>
            <a:pPr>
              <a:buClr>
                <a:schemeClr val="accent1"/>
              </a:buClr>
            </a:pPr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>
              <a:buClr>
                <a:schemeClr val="accent1"/>
              </a:buClr>
            </a:pPr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F9B277D-4FAC-4B0A-AF94-DADB5E391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671802" y="480322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6BFA23-AB5B-BA88-E233-DE14DED5A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08AB70BE-1769-45B8-85A6-0C837432C7E6}" type="slidenum">
              <a:rPr lang="en-US" sz="10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rPr>
              <a:pPr algn="l">
                <a:spcAft>
                  <a:spcPts val="600"/>
                </a:spcAft>
              </a:pPr>
              <a:t>3</a:t>
            </a:fld>
            <a:endParaRPr lang="en-US" sz="10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BDCA89-B710-29F5-D7E0-2C1B1F7D2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31" y="1080655"/>
            <a:ext cx="1457597" cy="2005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F9F5D5-DE11-B7AF-11C1-2934C3FCB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4803" y="3833972"/>
            <a:ext cx="1345537" cy="18859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755D1B8-D510-8FBD-3CBA-FF8862D353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2475" y="1149056"/>
            <a:ext cx="1408983" cy="187108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7526D6C-93E5-853B-224E-C9208C894F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214" y="3831647"/>
            <a:ext cx="1322429" cy="188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28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BDDD243-ED5F-4896-B18B-ABCF4B7E1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E6BB3-DF2B-4751-97C5-B3DB949AE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1998"/>
            <a:ext cx="12188952" cy="22855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0027CB-3C27-FC4C-AEF9-685A21EA1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11819"/>
            <a:ext cx="9720072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9600" b="1" dirty="0">
                <a:solidFill>
                  <a:srgbClr val="FFFFFF"/>
                </a:solidFill>
              </a:rPr>
              <a:t>TREAURER’S REPORT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25569D-4B51-26CD-C967-65D3F4059D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1950" y="180975"/>
            <a:ext cx="6534150" cy="4284738"/>
          </a:xfrm>
        </p:spPr>
        <p:txBody>
          <a:bodyPr vert="horz" lIns="45720" tIns="45720" rIns="45720" bIns="45720" rtlCol="0" anchor="ctr">
            <a:normAutofit/>
          </a:bodyPr>
          <a:lstStyle/>
          <a:p>
            <a:pPr>
              <a:buClr>
                <a:schemeClr val="accent1"/>
              </a:buClr>
            </a:pPr>
            <a:r>
              <a:rPr lang="en-US" sz="3200" b="1" dirty="0"/>
              <a:t>QUARTERLY REPORTS</a:t>
            </a:r>
          </a:p>
          <a:p>
            <a:pPr>
              <a:buClr>
                <a:schemeClr val="accent1"/>
              </a:buClr>
            </a:pPr>
            <a:r>
              <a:rPr lang="en-US" sz="3200" b="1" dirty="0"/>
              <a:t>  </a:t>
            </a:r>
          </a:p>
          <a:p>
            <a:pPr>
              <a:buClr>
                <a:schemeClr val="accent1"/>
              </a:buClr>
            </a:pPr>
            <a:r>
              <a:rPr lang="en-US" sz="3200" b="1" dirty="0"/>
              <a:t>NEW MANAGEMENT COMPANY</a:t>
            </a:r>
          </a:p>
          <a:p>
            <a:pPr>
              <a:buClr>
                <a:schemeClr val="accent1"/>
              </a:buClr>
            </a:pPr>
            <a:endParaRPr lang="en-US" sz="3200" b="1" dirty="0"/>
          </a:p>
          <a:p>
            <a:pPr>
              <a:buClr>
                <a:schemeClr val="accent1"/>
              </a:buClr>
            </a:pPr>
            <a:r>
              <a:rPr lang="en-US" sz="3200" b="1" dirty="0"/>
              <a:t>CD’s AND MONEY MARKET</a:t>
            </a:r>
          </a:p>
          <a:p>
            <a:pPr>
              <a:buClr>
                <a:schemeClr val="accent1"/>
              </a:buClr>
            </a:pPr>
            <a:endParaRPr lang="en-US" sz="3200" b="1" dirty="0"/>
          </a:p>
        </p:txBody>
      </p:sp>
      <p:pic>
        <p:nvPicPr>
          <p:cNvPr id="6" name="Picture 5" descr="Different sizes of piggybanks in pastel colors">
            <a:extLst>
              <a:ext uri="{FF2B5EF4-FFF2-40B4-BE49-F238E27FC236}">
                <a16:creationId xmlns:a16="http://schemas.microsoft.com/office/drawing/2014/main" id="{2578884A-D119-3F4B-9EF1-D77DA70495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667" r="13667"/>
          <a:stretch/>
        </p:blipFill>
        <p:spPr>
          <a:xfrm>
            <a:off x="6825607" y="643467"/>
            <a:ext cx="3931344" cy="3606798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61721DD-D110-44EE-82A7-D56AB687E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5204427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6BFA23-AB5B-BA88-E233-DE14DED5A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fld id="{08AB70BE-1769-45B8-85A6-0C837432C7E6}" type="slidenum"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</a:rPr>
              <a:pPr algn="l" defTabSz="914400">
                <a:spcAft>
                  <a:spcPts val="600"/>
                </a:spcAft>
              </a:pPr>
              <a:t>4</a:t>
            </a:fld>
            <a:endParaRPr lang="en-US" sz="1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872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BDDD243-ED5F-4896-B18B-ABCF4B7E1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9E6BB3-DF2B-4751-97C5-B3DB949AE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1998"/>
            <a:ext cx="12188952" cy="22855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0027CB-3C27-FC4C-AEF9-685A21EA1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911819"/>
            <a:ext cx="7958326" cy="149961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6600" b="1" dirty="0">
                <a:solidFill>
                  <a:srgbClr val="FFFFFF"/>
                </a:solidFill>
              </a:rPr>
              <a:t>Condo sales </a:t>
            </a:r>
            <a:br>
              <a:rPr lang="en-US" sz="6600" b="1" dirty="0">
                <a:solidFill>
                  <a:srgbClr val="FFFFFF"/>
                </a:solidFill>
              </a:rPr>
            </a:br>
            <a:r>
              <a:rPr lang="en-US" sz="6600" b="1" dirty="0">
                <a:solidFill>
                  <a:srgbClr val="FFFFFF"/>
                </a:solidFill>
              </a:rPr>
              <a:t>(</a:t>
            </a:r>
            <a:r>
              <a:rPr lang="en-US" sz="6600" b="1" dirty="0" err="1">
                <a:solidFill>
                  <a:srgbClr val="FFFFFF"/>
                </a:solidFill>
              </a:rPr>
              <a:t>nOV</a:t>
            </a:r>
            <a:r>
              <a:rPr lang="en-US" sz="6600" b="1" dirty="0">
                <a:solidFill>
                  <a:srgbClr val="FFFFFF"/>
                </a:solidFill>
              </a:rPr>
              <a:t> 2025 – </a:t>
            </a:r>
            <a:r>
              <a:rPr lang="en-US" sz="6600" b="1" dirty="0" err="1">
                <a:solidFill>
                  <a:srgbClr val="FFFFFF"/>
                </a:solidFill>
              </a:rPr>
              <a:t>sep</a:t>
            </a:r>
            <a:r>
              <a:rPr lang="en-US" sz="6600" b="1" dirty="0">
                <a:solidFill>
                  <a:srgbClr val="FFFFFF"/>
                </a:solidFill>
              </a:rPr>
              <a:t> 2026)</a:t>
            </a:r>
          </a:p>
        </p:txBody>
      </p:sp>
      <p:pic>
        <p:nvPicPr>
          <p:cNvPr id="6" name="Picture 5" descr="Wooden blocks stacked to create a bar graph">
            <a:extLst>
              <a:ext uri="{FF2B5EF4-FFF2-40B4-BE49-F238E27FC236}">
                <a16:creationId xmlns:a16="http://schemas.microsoft.com/office/drawing/2014/main" id="{2578884A-D119-3F4B-9EF1-D77DA70495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622" r="13621" b="-1"/>
          <a:stretch/>
        </p:blipFill>
        <p:spPr>
          <a:xfrm>
            <a:off x="8720328" y="3251202"/>
            <a:ext cx="3468624" cy="3606798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1721DD-D110-44EE-82A7-D56AB687E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5204427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6BFA23-AB5B-BA88-E233-DE14DED5A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fld id="{08AB70BE-1769-45B8-85A6-0C837432C7E6}" type="slidenum"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</a:rPr>
              <a:pPr algn="l" defTabSz="914400">
                <a:spcAft>
                  <a:spcPts val="600"/>
                </a:spcAft>
              </a:pPr>
              <a:t>5</a:t>
            </a:fld>
            <a:endParaRPr lang="en-US" sz="1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A331A8C9-ED3D-E9D9-E3BC-24FE7883D977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488907596"/>
              </p:ext>
            </p:extLst>
          </p:nvPr>
        </p:nvGraphicFramePr>
        <p:xfrm>
          <a:off x="146304" y="250134"/>
          <a:ext cx="9797408" cy="421557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399639">
                  <a:extLst>
                    <a:ext uri="{9D8B030D-6E8A-4147-A177-3AD203B41FA5}">
                      <a16:colId xmlns:a16="http://schemas.microsoft.com/office/drawing/2014/main" val="3893762206"/>
                    </a:ext>
                  </a:extLst>
                </a:gridCol>
                <a:gridCol w="2465923">
                  <a:extLst>
                    <a:ext uri="{9D8B030D-6E8A-4147-A177-3AD203B41FA5}">
                      <a16:colId xmlns:a16="http://schemas.microsoft.com/office/drawing/2014/main" val="1922285998"/>
                    </a:ext>
                  </a:extLst>
                </a:gridCol>
                <a:gridCol w="2465923">
                  <a:extLst>
                    <a:ext uri="{9D8B030D-6E8A-4147-A177-3AD203B41FA5}">
                      <a16:colId xmlns:a16="http://schemas.microsoft.com/office/drawing/2014/main" val="200058873"/>
                    </a:ext>
                  </a:extLst>
                </a:gridCol>
                <a:gridCol w="2465923">
                  <a:extLst>
                    <a:ext uri="{9D8B030D-6E8A-4147-A177-3AD203B41FA5}">
                      <a16:colId xmlns:a16="http://schemas.microsoft.com/office/drawing/2014/main" val="86257207"/>
                    </a:ext>
                  </a:extLst>
                </a:gridCol>
              </a:tblGrid>
              <a:tr h="38323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Date Sold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Beds/Baths </a:t>
                      </a: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>
                          <a:effectLst/>
                        </a:rPr>
                        <a:t>Sale Price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Sq Ft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extLst>
                  <a:ext uri="{0D108BD9-81ED-4DB2-BD59-A6C34878D82A}">
                    <a16:rowId xmlns:a16="http://schemas.microsoft.com/office/drawing/2014/main" val="4037254571"/>
                  </a:ext>
                </a:extLst>
              </a:tr>
              <a:tr h="38323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11/14/2025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2/2</a:t>
                      </a: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$196,000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1028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extLst>
                  <a:ext uri="{0D108BD9-81ED-4DB2-BD59-A6C34878D82A}">
                    <a16:rowId xmlns:a16="http://schemas.microsoft.com/office/drawing/2014/main" val="4012715622"/>
                  </a:ext>
                </a:extLst>
              </a:tr>
              <a:tr h="38323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2/20/2026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2/2</a:t>
                      </a: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$195,000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1028</a:t>
                      </a:r>
                    </a:p>
                  </a:txBody>
                  <a:tcPr marL="9324" marR="9324" marT="9324" marB="0" anchor="b"/>
                </a:tc>
                <a:extLst>
                  <a:ext uri="{0D108BD9-81ED-4DB2-BD59-A6C34878D82A}">
                    <a16:rowId xmlns:a16="http://schemas.microsoft.com/office/drawing/2014/main" val="318261205"/>
                  </a:ext>
                </a:extLst>
              </a:tr>
              <a:tr h="38323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3/16/2026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1/1</a:t>
                      </a: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$107,000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795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extLst>
                  <a:ext uri="{0D108BD9-81ED-4DB2-BD59-A6C34878D82A}">
                    <a16:rowId xmlns:a16="http://schemas.microsoft.com/office/drawing/2014/main" val="2461557887"/>
                  </a:ext>
                </a:extLst>
              </a:tr>
              <a:tr h="38323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5/19/2026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3/2</a:t>
                      </a: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$209,000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1494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extLst>
                  <a:ext uri="{0D108BD9-81ED-4DB2-BD59-A6C34878D82A}">
                    <a16:rowId xmlns:a16="http://schemas.microsoft.com/office/drawing/2014/main" val="201477891"/>
                  </a:ext>
                </a:extLst>
              </a:tr>
              <a:tr h="38323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7/16/2026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2/2</a:t>
                      </a: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$145,000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1028</a:t>
                      </a:r>
                    </a:p>
                  </a:txBody>
                  <a:tcPr marL="9324" marR="9324" marT="9324" marB="0" anchor="b"/>
                </a:tc>
                <a:extLst>
                  <a:ext uri="{0D108BD9-81ED-4DB2-BD59-A6C34878D82A}">
                    <a16:rowId xmlns:a16="http://schemas.microsoft.com/office/drawing/2014/main" val="3696893762"/>
                  </a:ext>
                </a:extLst>
              </a:tr>
              <a:tr h="38323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7/20/2026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2/2</a:t>
                      </a: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$187,000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1028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extLst>
                  <a:ext uri="{0D108BD9-81ED-4DB2-BD59-A6C34878D82A}">
                    <a16:rowId xmlns:a16="http://schemas.microsoft.com/office/drawing/2014/main" val="3653090767"/>
                  </a:ext>
                </a:extLst>
              </a:tr>
              <a:tr h="38323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7/27/2026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2/2</a:t>
                      </a: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$182,500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1028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extLst>
                  <a:ext uri="{0D108BD9-81ED-4DB2-BD59-A6C34878D82A}">
                    <a16:rowId xmlns:a16="http://schemas.microsoft.com/office/drawing/2014/main" val="2214071885"/>
                  </a:ext>
                </a:extLst>
              </a:tr>
              <a:tr h="38323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8/5/2026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3/2</a:t>
                      </a: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$218,000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1494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extLst>
                  <a:ext uri="{0D108BD9-81ED-4DB2-BD59-A6C34878D82A}">
                    <a16:rowId xmlns:a16="http://schemas.microsoft.com/office/drawing/2014/main" val="2833315484"/>
                  </a:ext>
                </a:extLst>
              </a:tr>
              <a:tr h="38323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8/24/2026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3/2</a:t>
                      </a: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$220,000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1494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extLst>
                  <a:ext uri="{0D108BD9-81ED-4DB2-BD59-A6C34878D82A}">
                    <a16:rowId xmlns:a16="http://schemas.microsoft.com/office/drawing/2014/main" val="3185459064"/>
                  </a:ext>
                </a:extLst>
              </a:tr>
              <a:tr h="38323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9/22/2026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1/1</a:t>
                      </a: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$145,000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324" marR="9324" marT="932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795</a:t>
                      </a:r>
                    </a:p>
                  </a:txBody>
                  <a:tcPr marL="9324" marR="9324" marT="9324" marB="0" anchor="b"/>
                </a:tc>
                <a:extLst>
                  <a:ext uri="{0D108BD9-81ED-4DB2-BD59-A6C34878D82A}">
                    <a16:rowId xmlns:a16="http://schemas.microsoft.com/office/drawing/2014/main" val="228192226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F2C67EB-DEF6-ED15-B933-6252D2D4D3CA}"/>
              </a:ext>
            </a:extLst>
          </p:cNvPr>
          <p:cNvSpPr txBox="1"/>
          <p:nvPr/>
        </p:nvSpPr>
        <p:spPr>
          <a:xfrm>
            <a:off x="10086975" y="390525"/>
            <a:ext cx="195872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Average per square foot is $163 </a:t>
            </a:r>
          </a:p>
          <a:p>
            <a:r>
              <a:rPr lang="en-US" sz="2800" b="1" dirty="0"/>
              <a:t>up $9.00 since last year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A20AE20-0F6F-A0B6-E112-4E57B6BDA0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3235831"/>
              </p:ext>
            </p:extLst>
          </p:nvPr>
        </p:nvGraphicFramePr>
        <p:xfrm>
          <a:off x="5481638" y="3232150"/>
          <a:ext cx="12287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228610" imgH="390599" progId="Excel.Sheet.12">
                  <p:embed/>
                </p:oleObj>
              </mc:Choice>
              <mc:Fallback>
                <p:oleObj name="Worksheet" r:id="rId4" imgW="1228610" imgH="390599" progId="Excel.Shee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9A20AE20-0F6F-A0B6-E112-4E57B6BDA0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81638" y="3232150"/>
                        <a:ext cx="1228725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6687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FF57890-95DF-44E6-AF9F-51E850497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18BA4F77-F42F-4375-A0D0-D4EBDC1AA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69316F8-4E62-42EF-B6FC-38F6A4CC1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035D5AB-D344-47EB-99D2-9E735E921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2978" y="484632"/>
            <a:ext cx="4012684" cy="58856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344986E-673D-4D14-A796-4909A34B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4150596"/>
            <a:ext cx="7038171" cy="2219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465791-02C3-85CB-EC2D-AE1D097A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1455" y="4391025"/>
            <a:ext cx="5928956" cy="17388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Utility and insurance PERCENTAGES OF DUES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CC286-7253-B31F-DFE6-802920A9FC6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2979" y="484632"/>
            <a:ext cx="3996838" cy="5885631"/>
          </a:xfrm>
        </p:spPr>
        <p:txBody>
          <a:bodyPr vert="horz" lIns="45720" tIns="45720" rIns="45720" bIns="45720" rtlCol="0" anchor="ctr">
            <a:normAutofit/>
          </a:bodyPr>
          <a:lstStyle/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UTILITY PORTION OF HOA MONTHLY DUES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1CADE4"/>
              </a:buClr>
              <a:buSzPct val="100000"/>
              <a:buFont typeface="Tw Cen MT" panose="020B0602020104020603" pitchFamily="34" charset="0"/>
              <a:buChar char=" "/>
              <a:tabLst/>
              <a:defRPr/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2022 </a:t>
            </a:r>
            <a:r>
              <a:rPr kumimoji="0" lang="en-US" sz="1600" b="1" i="0" u="none" strike="noStrike" kern="1200" cap="none" spc="0" normalizeH="0" baseline="0" noProof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– 54%</a:t>
            </a: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2023 – 52%</a:t>
            </a: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2024 – 52%</a:t>
            </a: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2025 – 54%</a:t>
            </a: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2026 – 54%(projected)</a:t>
            </a: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2027 – 53%(projected)</a:t>
            </a:r>
          </a:p>
          <a:p>
            <a:pPr>
              <a:buClr>
                <a:schemeClr val="accent1"/>
              </a:buClr>
            </a:pPr>
            <a:endParaRPr lang="en-US" sz="16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1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INSURANCE PORTION OF HOA MONTHLY DUES</a:t>
            </a: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2023 – 6%</a:t>
            </a: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2024 – 8%</a:t>
            </a: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2025 – 10%  </a:t>
            </a: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2026 – 13%(projected)</a:t>
            </a: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2027 – 11%(projected)</a:t>
            </a:r>
          </a:p>
          <a:p>
            <a:pPr>
              <a:buClr>
                <a:schemeClr val="accent1"/>
              </a:buClr>
            </a:pPr>
            <a:endParaRPr lang="en-US" sz="16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FUNDING RESERVE</a:t>
            </a: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2025 – 0%</a:t>
            </a: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2026 – 0%</a:t>
            </a:r>
          </a:p>
          <a:p>
            <a:pPr>
              <a:buClr>
                <a:schemeClr val="accent1"/>
              </a:buClr>
            </a:pPr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2027 – 10%</a:t>
            </a:r>
          </a:p>
        </p:txBody>
      </p:sp>
      <p:pic>
        <p:nvPicPr>
          <p:cNvPr id="9" name="Picture 8" descr="Radiator in front of a window">
            <a:extLst>
              <a:ext uri="{FF2B5EF4-FFF2-40B4-BE49-F238E27FC236}">
                <a16:creationId xmlns:a16="http://schemas.microsoft.com/office/drawing/2014/main" id="{0ACD59B1-F050-2B81-A550-F956D9F57E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466" r="4" b="7333"/>
          <a:stretch>
            <a:fillRect/>
          </a:stretch>
        </p:blipFill>
        <p:spPr>
          <a:xfrm>
            <a:off x="4654296" y="1632637"/>
            <a:ext cx="2239623" cy="1364001"/>
          </a:xfrm>
          <a:prstGeom prst="rect">
            <a:avLst/>
          </a:prstGeom>
        </p:spPr>
      </p:pic>
      <p:pic>
        <p:nvPicPr>
          <p:cNvPr id="11" name="Picture 10" descr="Person washing vegetables on sink">
            <a:extLst>
              <a:ext uri="{FF2B5EF4-FFF2-40B4-BE49-F238E27FC236}">
                <a16:creationId xmlns:a16="http://schemas.microsoft.com/office/drawing/2014/main" id="{4853D2E9-2863-3759-D43A-8BB19D05CC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202" r="9804" b="-3"/>
          <a:stretch>
            <a:fillRect/>
          </a:stretch>
        </p:blipFill>
        <p:spPr>
          <a:xfrm>
            <a:off x="7053570" y="1231216"/>
            <a:ext cx="2239623" cy="2166845"/>
          </a:xfrm>
          <a:prstGeom prst="rect">
            <a:avLst/>
          </a:prstGeom>
        </p:spPr>
      </p:pic>
      <p:pic>
        <p:nvPicPr>
          <p:cNvPr id="7" name="Picture 6" descr="Old street lamp and city skyline at dusk">
            <a:extLst>
              <a:ext uri="{FF2B5EF4-FFF2-40B4-BE49-F238E27FC236}">
                <a16:creationId xmlns:a16="http://schemas.microsoft.com/office/drawing/2014/main" id="{7C437589-8A46-C951-D370-6D6E20BF32B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54" r="56500" b="-3"/>
          <a:stretch>
            <a:fillRect/>
          </a:stretch>
        </p:blipFill>
        <p:spPr>
          <a:xfrm>
            <a:off x="9682819" y="804998"/>
            <a:ext cx="1779672" cy="3019282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DE6461D-D2D6-41D5-A7B2-80B431C09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179326" y="480322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EF2AD9-EC94-1F3D-3B79-64938E47A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08AB70BE-1769-45B8-85A6-0C837432C7E6}" type="slidenum">
              <a:rPr lang="en-US" sz="10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rPr>
              <a:pPr algn="l">
                <a:spcAft>
                  <a:spcPts val="600"/>
                </a:spcAft>
              </a:pPr>
              <a:t>6</a:t>
            </a:fld>
            <a:endParaRPr lang="en-US" sz="10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268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6193DB-F968-5797-7F17-13D5B91DA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70D8D99-B2E0-BB03-44A8-30DCA636A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933183E-5CCA-8274-228D-610741F8A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BD9EEF51-ABA5-6FA6-43CE-91326A66F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E244103-3142-5780-10D9-F4B287188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2978" y="484632"/>
            <a:ext cx="4012684" cy="58856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A177CEE-0C4C-C123-0340-4763F4988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4150596"/>
            <a:ext cx="7038171" cy="2219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22B1FB-C54C-212F-5C95-52A734F08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1455" y="4391025"/>
            <a:ext cx="5928956" cy="17388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b="1" spc="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ELECTION OF </a:t>
            </a:r>
            <a:br>
              <a:rPr lang="en-US" sz="6600" b="1" spc="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6600" b="1" spc="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BOARD MEMBERS</a:t>
            </a:r>
            <a:endParaRPr lang="en-US" sz="6600" b="1" dirty="0">
              <a:solidFill>
                <a:srgbClr val="FFFFFF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BE7125-15E5-F941-564A-CCDB53E1BDC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9532" y="484632"/>
            <a:ext cx="3966129" cy="5885631"/>
          </a:xfrm>
        </p:spPr>
        <p:txBody>
          <a:bodyPr vert="horz" lIns="45720" tIns="45720" rIns="45720" bIns="45720" rtlCol="0" anchor="ctr">
            <a:normAutofit/>
          </a:bodyPr>
          <a:lstStyle/>
          <a:p>
            <a:pPr>
              <a:buClr>
                <a:schemeClr val="accent1"/>
              </a:buClr>
            </a:pPr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BECKY WILLIAMS</a:t>
            </a:r>
          </a:p>
          <a:p>
            <a:pPr>
              <a:buClr>
                <a:schemeClr val="accent1"/>
              </a:buCl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KREIG CREMEANS</a:t>
            </a:r>
          </a:p>
          <a:p>
            <a:pPr>
              <a:buClr>
                <a:schemeClr val="accent1"/>
              </a:buCl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JUDITH PERKINS</a:t>
            </a:r>
          </a:p>
          <a:p>
            <a:pPr>
              <a:buClr>
                <a:schemeClr val="accent1"/>
              </a:buCl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DERRICK SMITH</a:t>
            </a:r>
          </a:p>
        </p:txBody>
      </p:sp>
      <p:pic>
        <p:nvPicPr>
          <p:cNvPr id="9" name="Picture 8" descr="People raising hands">
            <a:extLst>
              <a:ext uri="{FF2B5EF4-FFF2-40B4-BE49-F238E27FC236}">
                <a16:creationId xmlns:a16="http://schemas.microsoft.com/office/drawing/2014/main" id="{FFBFF743-13AB-51DE-5307-442066164E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23" b="4323"/>
          <a:stretch/>
        </p:blipFill>
        <p:spPr>
          <a:xfrm>
            <a:off x="4654296" y="1632637"/>
            <a:ext cx="2239623" cy="1364001"/>
          </a:xfrm>
          <a:prstGeom prst="rect">
            <a:avLst/>
          </a:prstGeom>
          <a:solidFill>
            <a:schemeClr val="tx1"/>
          </a:solidFill>
          <a:ln cmpd="sng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86D7FC1-E4CB-0AD4-A2CA-14A4E050B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179326" y="4803229"/>
            <a:ext cx="0" cy="914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A7E19E-DF70-5B17-87C2-073E8EA60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08AB70BE-1769-45B8-85A6-0C837432C7E6}" type="slidenum">
              <a:rPr lang="en-US" sz="10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rPr>
              <a:pPr algn="l">
                <a:spcAft>
                  <a:spcPts val="600"/>
                </a:spcAft>
              </a:pPr>
              <a:t>7</a:t>
            </a:fld>
            <a:endParaRPr lang="en-US" sz="10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6C9675-BD43-76ED-9F75-8F34DE17D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8488" y="552005"/>
            <a:ext cx="4222512" cy="29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39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868D46-2673-EE4E-2B98-0388C3A4D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BDDD243-ED5F-4896-B18B-ABCF4B7E1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9E6BB3-DF2B-4751-97C5-B3DB949AE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1998"/>
            <a:ext cx="12188952" cy="22855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64A11C-8E61-8631-AD92-FC14CA898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4911819"/>
            <a:ext cx="9720072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 dirty="0">
                <a:solidFill>
                  <a:srgbClr val="FFFFFF"/>
                </a:solidFill>
              </a:rPr>
              <a:t>OLD BUSINESS/NEW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BE2AA-716E-75E3-43FC-AD2BF10A4F9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2400" y="171450"/>
            <a:ext cx="6610350" cy="4294263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EMERGENCY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CORRECT SQ. FOOTAGE               IN BY-LAWS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STRATEGIC PLAN</a:t>
            </a:r>
          </a:p>
        </p:txBody>
      </p:sp>
      <p:pic>
        <p:nvPicPr>
          <p:cNvPr id="17" name="Graphic 16" descr="Checkmark">
            <a:extLst>
              <a:ext uri="{FF2B5EF4-FFF2-40B4-BE49-F238E27FC236}">
                <a16:creationId xmlns:a16="http://schemas.microsoft.com/office/drawing/2014/main" id="{CA40FA1F-4D4F-BE4D-F18D-B1D1DD489E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7880" y="643467"/>
            <a:ext cx="3606798" cy="3606798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61721DD-D110-44EE-82A7-D56AB687E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5204427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27586-5371-6DFE-BD07-41B387091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spcAft>
                <a:spcPts val="600"/>
              </a:spcAft>
            </a:pPr>
            <a:fld id="{08AB70BE-1769-45B8-85A6-0C837432C7E6}" type="slidenum"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</a:rPr>
              <a:pPr algn="l" defTabSz="914400">
                <a:spcAft>
                  <a:spcPts val="600"/>
                </a:spcAft>
              </a:pPr>
              <a:t>8</a:t>
            </a:fld>
            <a:endParaRPr lang="en-US" sz="1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315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23416DF-B283-4D9F-A625-146552CA9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Oval 5">
            <a:extLst>
              <a:ext uri="{FF2B5EF4-FFF2-40B4-BE49-F238E27FC236}">
                <a16:creationId xmlns:a16="http://schemas.microsoft.com/office/drawing/2014/main" id="{73834904-4D9B-41F7-8DA6-0709FD9F7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00D1207-ECAF-48E9-8834-2CE4D2198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6DC2B03A-99C8-41EC-9E10-848CC0946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3AAEC5E-1903-897F-3899-D104894ED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640080"/>
            <a:ext cx="5924550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 b="1" spc="200" dirty="0">
                <a:solidFill>
                  <a:schemeClr val="tx1"/>
                </a:solidFill>
              </a:rPr>
              <a:t>ELECTION RESULTS </a:t>
            </a:r>
            <a:br>
              <a:rPr lang="en-US" sz="6000" b="1" spc="200" dirty="0">
                <a:solidFill>
                  <a:schemeClr val="tx1"/>
                </a:solidFill>
              </a:rPr>
            </a:br>
            <a:endParaRPr lang="en-US" sz="6000" b="1" spc="200" dirty="0">
              <a:solidFill>
                <a:schemeClr val="tx1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E171ED2-DFD4-666E-F6D1-C672E5CE86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8921" y="3849539"/>
            <a:ext cx="4969173" cy="23594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lnSpc>
                <a:spcPct val="100000"/>
              </a:lnSpc>
              <a:spcAft>
                <a:spcPts val="200"/>
              </a:spcAft>
              <a:buClr>
                <a:schemeClr val="accent1"/>
              </a:buClr>
              <a:buNone/>
            </a:pPr>
            <a:r>
              <a:rPr lang="en-US" b="1" cap="all" spc="300"/>
              <a:t> 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1E9621E-D18D-45F5-8B91-2FA8EBB096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09" y="3765314"/>
            <a:ext cx="466344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DF395312-E11B-4CEE-B99D-1C6A091C0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3275" y="0"/>
            <a:ext cx="610545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A277E21-4A22-4F4B-A859-7EC231AEA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5009" y="321731"/>
            <a:ext cx="3932506" cy="3662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4C05C7E-2D18-45A2-93F7-CDDC4526FB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09128" y="321732"/>
            <a:ext cx="1352695" cy="3668542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920AD80-D6EE-4F0C-8E89-B6263C2F2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5008" y="4157447"/>
            <a:ext cx="2104750" cy="2312282"/>
          </a:xfrm>
          <a:prstGeom prst="rect">
            <a:avLst/>
          </a:prstGeom>
          <a:solidFill>
            <a:schemeClr val="accent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270016-E0B6-DAC7-B6DA-CC7F3A15D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08AB70BE-1769-45B8-85A6-0C837432C7E6}" type="slidenum">
              <a:rPr lang="en-US" sz="10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rPr>
              <a:pPr algn="l">
                <a:spcAft>
                  <a:spcPts val="600"/>
                </a:spcAft>
              </a:pPr>
              <a:t>9</a:t>
            </a:fld>
            <a:endParaRPr lang="en-US" sz="10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A045B26-F98C-4031-BC85-36A5A9E93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0625" y="4157447"/>
            <a:ext cx="3206709" cy="23122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2EFD54-6EA7-899F-9FEB-3D5852709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445" y="631034"/>
            <a:ext cx="3146795" cy="3043903"/>
          </a:xfrm>
          <a:prstGeom prst="rect">
            <a:avLst/>
          </a:prstGeom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309D87F4-B93D-9E89-EE6E-F4B8F966427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2693" b="2693"/>
          <a:stretch/>
        </p:blipFill>
        <p:spPr>
          <a:xfrm>
            <a:off x="9416375" y="4331455"/>
            <a:ext cx="1809344" cy="1964266"/>
          </a:xfrm>
          <a:prstGeom prst="rect">
            <a:avLst/>
          </a:prstGeom>
          <a:solidFill>
            <a:srgbClr val="2683C6"/>
          </a:solidFill>
          <a:ln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113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821C225-5C4D-4168-90AF-3D263D72C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C71D8FC-E122-CABE-6FCE-615B2C341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33350"/>
            <a:ext cx="4654295" cy="6600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8000" b="1" dirty="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1F7719-973C-41CB-9EA9-DC7CEC76A0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51048" y="133350"/>
            <a:ext cx="7136177" cy="6600825"/>
          </a:xfrm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NEXT QUARTERLY MEETING</a:t>
            </a:r>
          </a:p>
          <a:p>
            <a:endParaRPr lang="en-US" sz="4400" dirty="0">
              <a:solidFill>
                <a:schemeClr val="tx1"/>
              </a:solidFill>
            </a:endParaRPr>
          </a:p>
          <a:p>
            <a:r>
              <a:rPr lang="en-US" sz="4400" dirty="0">
                <a:solidFill>
                  <a:schemeClr val="tx1"/>
                </a:solidFill>
              </a:rPr>
              <a:t>JANUARY 11</a:t>
            </a:r>
            <a:r>
              <a:rPr lang="en-US" sz="4400" baseline="30000" dirty="0">
                <a:solidFill>
                  <a:schemeClr val="tx1"/>
                </a:solidFill>
              </a:rPr>
              <a:t>TH</a:t>
            </a:r>
            <a:r>
              <a:rPr lang="en-US" sz="4400" dirty="0">
                <a:solidFill>
                  <a:schemeClr val="tx1"/>
                </a:solidFill>
              </a:rPr>
              <a:t>, 2027</a:t>
            </a:r>
            <a:r>
              <a:rPr lang="en-US" sz="4400">
                <a:solidFill>
                  <a:schemeClr val="tx1"/>
                </a:solidFill>
              </a:rPr>
              <a:t>, 6:30pm</a:t>
            </a:r>
          </a:p>
          <a:p>
            <a:endParaRPr lang="en-US" sz="4400" dirty="0">
              <a:solidFill>
                <a:schemeClr val="tx1"/>
              </a:solidFill>
            </a:endParaRPr>
          </a:p>
          <a:p>
            <a:r>
              <a:rPr lang="en-US" sz="4400" dirty="0">
                <a:solidFill>
                  <a:schemeClr val="tx1"/>
                </a:solidFill>
              </a:rPr>
              <a:t>In the Clubhouse</a:t>
            </a:r>
          </a:p>
          <a:p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8060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C5C2001-E626-4890-B405-22B5BD1CB0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453AF4-4FB0-4B39-9296-55DED383E9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D7C3E5-1734-4636-9EC5-AEB06BF1FB20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230e9df3-be65-4c73-a93b-d1236ebd677e"/>
    <ds:schemaRef ds:uri="71af3243-3dd4-4a8d-8c0d-dd76da1f02a5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860</TotalTime>
  <Words>318</Words>
  <Application>Microsoft Office PowerPoint</Application>
  <PresentationFormat>Widescreen</PresentationFormat>
  <Paragraphs>138</Paragraphs>
  <Slides>10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 Narrow</vt:lpstr>
      <vt:lpstr>Arial</vt:lpstr>
      <vt:lpstr>Calibri</vt:lpstr>
      <vt:lpstr>Tw Cen MT</vt:lpstr>
      <vt:lpstr>Tw Cen MT Condensed</vt:lpstr>
      <vt:lpstr>Wingdings 3</vt:lpstr>
      <vt:lpstr>Integral</vt:lpstr>
      <vt:lpstr>Worksheet</vt:lpstr>
      <vt:lpstr>HARRODSBURG SQUARE  OCTOBER 13TH, 2026  6:30 PM </vt:lpstr>
      <vt:lpstr>AGENDA</vt:lpstr>
      <vt:lpstr>BOARD REPORT </vt:lpstr>
      <vt:lpstr>TREAURER’S REPORT</vt:lpstr>
      <vt:lpstr>Condo sales  (nOV 2025 – sep 2026)</vt:lpstr>
      <vt:lpstr>Utility and insurance PERCENTAGES OF DUES</vt:lpstr>
      <vt:lpstr>ELECTION OF  BOARD MEMBERS</vt:lpstr>
      <vt:lpstr>OLD BUSINESS/NEW BUSINESS</vt:lpstr>
      <vt:lpstr>ELECTION RESULTS 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Paula Barnes</dc:creator>
  <cp:lastModifiedBy>Paula Barnes</cp:lastModifiedBy>
  <cp:revision>18</cp:revision>
  <cp:lastPrinted>2024-10-04T20:19:47Z</cp:lastPrinted>
  <dcterms:created xsi:type="dcterms:W3CDTF">2024-10-04T14:23:27Z</dcterms:created>
  <dcterms:modified xsi:type="dcterms:W3CDTF">2026-10-08T14:18:02Z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